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74" r:id="rId4"/>
    <p:sldId id="268" r:id="rId5"/>
    <p:sldId id="269" r:id="rId6"/>
    <p:sldId id="270" r:id="rId7"/>
    <p:sldId id="273" r:id="rId8"/>
    <p:sldId id="272" r:id="rId9"/>
    <p:sldId id="271" r:id="rId10"/>
    <p:sldId id="281" r:id="rId11"/>
    <p:sldId id="280" r:id="rId12"/>
    <p:sldId id="279" r:id="rId13"/>
    <p:sldId id="278" r:id="rId14"/>
    <p:sldId id="277" r:id="rId15"/>
    <p:sldId id="259" r:id="rId1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3F"/>
    <a:srgbClr val="012448"/>
    <a:srgbClr val="022344"/>
    <a:srgbClr val="D1C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85F0E-BFA3-4970-93FF-481B1AB3BC36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A6945-1018-49EC-9A32-F0F0D83E642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098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36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185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67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53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32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827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709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9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88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989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5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1C3F-997B-4C88-A923-E4F416619D6B}" type="datetimeFigureOut">
              <a:rPr lang="pt-PT" smtClean="0"/>
              <a:t>13/04/2024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94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handbooks/1573448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.wharton.upenn.edu/people/faculty.cfm?id=342#cr" TargetMode="External"/><Relationship Id="rId5" Type="http://schemas.openxmlformats.org/officeDocument/2006/relationships/hyperlink" Target="http://www.elsevier.com/wps/find/bookseriesdescription.cws_home/BS_HE/description" TargetMode="External"/><Relationship Id="rId4" Type="http://schemas.openxmlformats.org/officeDocument/2006/relationships/hyperlink" Target="http://www.sciencedirect.com/science?_ob=PublicationURL&amp;_tockey=#TOC#24610#1989#999979999#565227#FLP#&amp;_cdi=24610&amp;_pubType=HS&amp;view=c&amp;_auth=y&amp;_acct=C000050221&amp;_version=1&amp;_urlVersion=0&amp;_userid=10&amp;md5=d6bb770217a7e64597c64d50a815aa8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058105" y="1247427"/>
            <a:ext cx="5067607" cy="2288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  <a:t>Instituições e </a:t>
            </a:r>
          </a:p>
          <a:p>
            <a:pPr algn="l"/>
            <a: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  <a:t>Políticas de Regulação</a:t>
            </a:r>
            <a:b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</a:br>
            <a:br>
              <a:rPr lang="pt-PT" dirty="0">
                <a:solidFill>
                  <a:srgbClr val="D1C4A4"/>
                </a:solidFill>
                <a:latin typeface="Georgia" panose="02040502050405020303" pitchFamily="18" charset="0"/>
              </a:rPr>
            </a:br>
            <a:r>
              <a:rPr lang="pt-PT" sz="2400" dirty="0">
                <a:solidFill>
                  <a:srgbClr val="D1C4A4"/>
                </a:solidFill>
                <a:latin typeface="Georgia" panose="02040502050405020303" pitchFamily="18" charset="0"/>
              </a:rPr>
              <a:t>Ano letivo 2023/2024</a:t>
            </a:r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4160519" y="3907365"/>
            <a:ext cx="3218689" cy="501789"/>
          </a:xfrm>
        </p:spPr>
        <p:txBody>
          <a:bodyPr>
            <a:normAutofit/>
          </a:bodyPr>
          <a:lstStyle/>
          <a:p>
            <a:pPr algn="l"/>
            <a:r>
              <a:rPr lang="pt-PT" sz="1600" dirty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Aula 7 - 13/04/2024</a:t>
            </a:r>
          </a:p>
          <a:p>
            <a:pPr algn="l"/>
            <a:endParaRPr lang="pt-PT" sz="1600" dirty="0">
              <a:solidFill>
                <a:srgbClr val="D1C4A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160519" y="5327674"/>
            <a:ext cx="2157985" cy="50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600" dirty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Mestrado MPA</a:t>
            </a:r>
          </a:p>
          <a:p>
            <a:pPr algn="l"/>
            <a:r>
              <a:rPr lang="pt-PT" sz="1600" i="1" dirty="0">
                <a:solidFill>
                  <a:srgbClr val="D1C4A4"/>
                </a:solidFill>
                <a:latin typeface="Georgia" panose="02040502050405020303" pitchFamily="18" charset="0"/>
                <a:ea typeface="Verdana" panose="020B0604030504040204" pitchFamily="34" charset="0"/>
              </a:rPr>
              <a:t>Susana Paulino</a:t>
            </a:r>
          </a:p>
        </p:txBody>
      </p:sp>
    </p:spTree>
    <p:extLst>
      <p:ext uri="{BB962C8B-B14F-4D97-AF65-F5344CB8AC3E}">
        <p14:creationId xmlns:p14="http://schemas.microsoft.com/office/powerpoint/2010/main" val="1431286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7066C0CB-5539-E773-B7C0-54C57349AB54}"/>
              </a:ext>
            </a:extLst>
          </p:cNvPr>
          <p:cNvSpPr/>
          <p:nvPr/>
        </p:nvSpPr>
        <p:spPr>
          <a:xfrm>
            <a:off x="683568" y="692696"/>
            <a:ext cx="81369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Outras Entidades Administrativas Independentes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n.º 3 do artigo 267.º da Constituição</a:t>
            </a:r>
            <a:endParaRPr kumimoji="0" lang="pt-PT" sz="14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  <p:sp>
        <p:nvSpPr>
          <p:cNvPr id="3" name="Rectângulo 4">
            <a:extLst>
              <a:ext uri="{FF2B5EF4-FFF2-40B4-BE49-F238E27FC236}">
                <a16:creationId xmlns:a16="http://schemas.microsoft.com/office/drawing/2014/main" id="{38CF54DE-C9B6-0DF1-6CF3-581CB59343BF}"/>
              </a:ext>
            </a:extLst>
          </p:cNvPr>
          <p:cNvSpPr/>
          <p:nvPr/>
        </p:nvSpPr>
        <p:spPr>
          <a:xfrm>
            <a:off x="395536" y="148478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Junto da Assembleia da República funciona um conjunto de entidades administrativas independentes, criadas por lei, com ou sem personalidade jurídica, providas ou não de poderes de autoridade, dotadas de independência e com competências de fiscalização, consulta, regulação, controlo ou outras compreendidas na função administrativa do Estado.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ângulo 5">
            <a:extLst>
              <a:ext uri="{FF2B5EF4-FFF2-40B4-BE49-F238E27FC236}">
                <a16:creationId xmlns:a16="http://schemas.microsoft.com/office/drawing/2014/main" id="{F384EA62-63D8-82EC-B0F4-A9FE0572CA3B}"/>
              </a:ext>
            </a:extLst>
          </p:cNvPr>
          <p:cNvSpPr/>
          <p:nvPr/>
        </p:nvSpPr>
        <p:spPr>
          <a:xfrm>
            <a:off x="539552" y="263691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 de Acesso aos Documentos Administrativos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 Nacional de Proteção de Dados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Nacional de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Eleições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Nacional de Ética para as Ciências da Vida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do Sistema de Informações da República Portuguesa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dos Julgados de Paz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Nacional de Procriação Medicamente Assistida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do Sistema Integrado de Informação Criminal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da Base de Dados de Perfis de ADN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Fiscalizadora do Segredo de Estado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Reguladora para a Comunicação Social 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Provedor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Justiça</a:t>
            </a:r>
            <a:b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22873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A3A6D1FD-2D05-A777-F1D5-E8F446D8846A}"/>
              </a:ext>
            </a:extLst>
          </p:cNvPr>
          <p:cNvSpPr/>
          <p:nvPr/>
        </p:nvSpPr>
        <p:spPr>
          <a:xfrm>
            <a:off x="683568" y="692696"/>
            <a:ext cx="81369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Outras Entidades Administrativas Independentes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n.º 3 do artigo 267.º da Constituição</a:t>
            </a:r>
            <a:endParaRPr kumimoji="0" lang="pt-PT" sz="14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  <p:sp>
        <p:nvSpPr>
          <p:cNvPr id="3" name="Rectângulo 4">
            <a:extLst>
              <a:ext uri="{FF2B5EF4-FFF2-40B4-BE49-F238E27FC236}">
                <a16:creationId xmlns:a16="http://schemas.microsoft.com/office/drawing/2014/main" id="{D5E04487-0282-4E95-3E25-F7E8915FDFF2}"/>
              </a:ext>
            </a:extLst>
          </p:cNvPr>
          <p:cNvSpPr/>
          <p:nvPr/>
        </p:nvSpPr>
        <p:spPr>
          <a:xfrm>
            <a:off x="395536" y="148478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Junto da Assembleia da República funciona um conjunto de entidades administrativas independentes, criadas por lei, com ou sem personalidade jurídica, providas ou não de poderes de autoridade, dotadas de independência e com competências de fiscalização, consulta, regulação, controlo ou outras compreendidas na função administrativa do Estado.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ângulo 5">
            <a:extLst>
              <a:ext uri="{FF2B5EF4-FFF2-40B4-BE49-F238E27FC236}">
                <a16:creationId xmlns:a16="http://schemas.microsoft.com/office/drawing/2014/main" id="{48E304AD-A083-637E-6848-53EDBC21B54E}"/>
              </a:ext>
            </a:extLst>
          </p:cNvPr>
          <p:cNvSpPr/>
          <p:nvPr/>
        </p:nvSpPr>
        <p:spPr>
          <a:xfrm>
            <a:off x="539552" y="263691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 de Acesso aos Documentos Administrativos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 Nacional de Proteção de Dados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Nacional de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Eleições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Nacional de Ética para as Ciências da Vida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do Sistema de Informações da República Portuguesa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dos Julgados de Paz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Nacional de Procriação Medicamente Assistida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do Sistema Integrado de Informação Criminal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Conselho de Fiscalização da Base de Dados de Perfis de ADN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Fiscalizadora do Segredo de Estado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Reguladora para a Comunicação Social 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Provedor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Justiça</a:t>
            </a:r>
            <a:b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3720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>
            <a:extLst>
              <a:ext uri="{FF2B5EF4-FFF2-40B4-BE49-F238E27FC236}">
                <a16:creationId xmlns:a16="http://schemas.microsoft.com/office/drawing/2014/main" id="{8A6CC628-0491-29EE-5535-CA281A99F419}"/>
              </a:ext>
            </a:extLst>
          </p:cNvPr>
          <p:cNvSpPr/>
          <p:nvPr/>
        </p:nvSpPr>
        <p:spPr>
          <a:xfrm>
            <a:off x="395536" y="404664"/>
            <a:ext cx="820891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Função das EAI 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regulação e promoção e defesa da concorrência respeitantes às atividades económicas dos setores privado, público, cooperativo e social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Natureza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-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pessoas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coletivas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 direito público, com a natureza de entidades administrativas independentes, com atribuições em matéria de regulação da atividade económica, de defesa dos serviços de interesse geral, de proteção dos direitos e interesses dos consumidores e de promoção e defesa da concorrência dos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setores privado, público, cooperativo e social.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err="1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Requisitos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Dispor de autonomia administrativa e financeira;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Dispor de autonomia de gestão;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Possuir independência orgânica, funcional e técnica;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Possuir órgãos, serviços, pessoal e património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próprio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Ter poderes de regulação, de regulamentação, 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supervisão, de fiscalização e de sanção de infrações;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</a:t>
            </a:r>
            <a:r>
              <a:rPr kumimoji="0" lang="pt-PT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Garantir a proteção dos direitos e interesses dos consumidores.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4582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5">
            <a:extLst>
              <a:ext uri="{FF2B5EF4-FFF2-40B4-BE49-F238E27FC236}">
                <a16:creationId xmlns:a16="http://schemas.microsoft.com/office/drawing/2014/main" id="{CECC7FB1-DDFB-0E67-7853-CC0BDADEAD4E}"/>
              </a:ext>
            </a:extLst>
          </p:cNvPr>
          <p:cNvSpPr/>
          <p:nvPr/>
        </p:nvSpPr>
        <p:spPr>
          <a:xfrm>
            <a:off x="683568" y="692696"/>
            <a:ext cx="828092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Regime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 lei da EAI define: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Princípios de gestão –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art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4.º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Regime jurídico aplicável  - </a:t>
            </a:r>
            <a:r>
              <a:rPr kumimoji="0" lang="pt-PT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art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5.º e seguintes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Linhas de funcionamento e atuação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Composição de designação do Conselho de Administração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Dever de reserva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Incompatibilidades e impedimentos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Duração e cessação do mandato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Poderes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procedimentos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Independência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responsabilidade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transparência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e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proteção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do 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consumidor</a:t>
            </a:r>
            <a:endParaRPr kumimoji="0" lang="pt-P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3777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1">
            <a:extLst>
              <a:ext uri="{FF2B5EF4-FFF2-40B4-BE49-F238E27FC236}">
                <a16:creationId xmlns:a16="http://schemas.microsoft.com/office/drawing/2014/main" id="{9C355D9A-E06C-CC8A-D2DE-87D61BFCC82B}"/>
              </a:ext>
            </a:extLst>
          </p:cNvPr>
          <p:cNvSpPr/>
          <p:nvPr/>
        </p:nvSpPr>
        <p:spPr>
          <a:xfrm>
            <a:off x="683568" y="692696"/>
            <a:ext cx="77048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Caso prático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Analisar as incompatibilidades e impedimentos de uma entidades reguladoras à escolha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47020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6680" y="568112"/>
            <a:ext cx="84695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Bibliografia: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(2008) </a:t>
            </a:r>
            <a:r>
              <a:rPr kumimoji="0" lang="pt-PT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Políticas Públicas de Promoção da Concorrência</a:t>
            </a: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(2010) Instituições e Políticas de Regulação,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(2022) Concorrência: a caminho da sexta geração,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Baldwin, R. e Martin C. (1999),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Understanding Regulation, Theory, Strategy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Grã-Bretanha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Oxford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Joskow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 Paul l e Nancy L. Rose (1989).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effects of economic regulation,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Handbook of industrial organization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Volume 2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Elsevier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Mitnick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B. M. (1980)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Political Economy of Regulation: Creating, Designing and Removing Regulatory Forms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Columbia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Motta, M. (2004),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Competition Policy Theory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Cambridge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Seim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 e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Vitorino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A. (2011)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Efficiency Gains from Removing Entry and Price Controls: Evidence from a Change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Preliminary &amp; Incomplete report,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disponível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/>
              </a:rPr>
              <a:t>http://marketing.wharton.upenn.edu/people/faculty.cfm?id=342#cr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Feintuck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(2004)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Public Interest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Oxford University Press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Politics of Regulation, Institutions and Regulatory Reforms for the Age of Governance (2004),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Editado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Jordana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J. e Levi-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Faur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D., The CRC Series on Competition, Regulation and Development, Cheltenham,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Northampton,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Eduard Elgar Ed..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 de Concorrência da Comunidade Europeia, XXIX Relatório sobre a Política de Concorrência Comissão Europeia (2000), Direcção-Geral da Concorrência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28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>
          <a:xfrm>
            <a:off x="759608" y="1740333"/>
            <a:ext cx="75312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As entidades reguladores: características e modo de funcionamento</a:t>
            </a:r>
          </a:p>
          <a:p>
            <a:endParaRPr lang="pt-PT" sz="2800" dirty="0">
              <a:solidFill>
                <a:srgbClr val="022344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703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515D6447-81E5-A18B-818F-85732220EF5C}"/>
              </a:ext>
            </a:extLst>
          </p:cNvPr>
          <p:cNvSpPr/>
          <p:nvPr/>
        </p:nvSpPr>
        <p:spPr>
          <a:xfrm>
            <a:off x="739716" y="556338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ctângulo 2">
            <a:extLst>
              <a:ext uri="{FF2B5EF4-FFF2-40B4-BE49-F238E27FC236}">
                <a16:creationId xmlns:a16="http://schemas.microsoft.com/office/drawing/2014/main" id="{0E279AEA-D86A-AE6F-B6A9-3E316C4D59CF}"/>
              </a:ext>
            </a:extLst>
          </p:cNvPr>
          <p:cNvSpPr/>
          <p:nvPr/>
        </p:nvSpPr>
        <p:spPr>
          <a:xfrm>
            <a:off x="379676" y="916378"/>
            <a:ext cx="85942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Condições para a assistência financeira a Portugal* ficou condicionada a Memorando de Entendimento sobre as Condicionalidades de Política Económica – 17 de maio de 2011 - (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Memorandum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of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Understanding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–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oU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e do Contrato de Financiamento.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Antes da assinatura do 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MoU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Portugal cumpriu as ações prévias (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prior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actions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fixadas no Memorando de Políticas Económicas e Financeiras (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Memorandum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of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Economic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and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Financial Policies – MEFP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), que estão também incluídas no 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MoU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E138D6E1-9AC9-2117-98FB-A307370484EF}"/>
              </a:ext>
            </a:extLst>
          </p:cNvPr>
          <p:cNvSpPr/>
          <p:nvPr/>
        </p:nvSpPr>
        <p:spPr>
          <a:xfrm>
            <a:off x="331468" y="3652682"/>
            <a:ext cx="86283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* Em 8 de Abril de 2011, os Ministros do 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Eurogrupo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e do ECOFIN emitiram uma declaração esclarecendo que o apoio financeiro da UE (mecanismo europeu de estabilização financeira –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european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financial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stabilisation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mechanism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— EFSM) e da zona euro (facilidade europeia de estabilidade financeira -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european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financial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stability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facility</a:t>
            </a:r>
            <a:r>
              <a:rPr kumimoji="0" lang="pt-PT" sz="16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— EFSF) seria providenciado na base de um programa político apoiado num condicionalismo rigoroso e negociado com as  autoridades portuguesas, envolvendo devidamente os principais partidos políticos, pela Comissão Europeia em conjunto com o BCE e com o FMI. Para além do apoio da União Europeia via EFSM, os empréstimos do EFSF irão também contribuir para a assistência financeira. O Contrato de Empréstimo da contribuição do EFSF irá especificar que os seus desembolsos estão sujeitos ao cumprimento das condições deste Memorando.</a:t>
            </a:r>
          </a:p>
        </p:txBody>
      </p:sp>
    </p:spTree>
    <p:extLst>
      <p:ext uri="{BB962C8B-B14F-4D97-AF65-F5344CB8AC3E}">
        <p14:creationId xmlns:p14="http://schemas.microsoft.com/office/powerpoint/2010/main" val="197588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3C706CEF-3FAD-0961-15AF-46B0448B500C}"/>
              </a:ext>
            </a:extLst>
          </p:cNvPr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BBA96FE-0EED-1241-B720-9D0551F1D011}"/>
              </a:ext>
            </a:extLst>
          </p:cNvPr>
          <p:cNvSpPr/>
          <p:nvPr/>
        </p:nvSpPr>
        <p:spPr>
          <a:xfrm>
            <a:off x="419781" y="1348789"/>
            <a:ext cx="846754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Ministros do 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Eurogrupo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- O </a:t>
            </a:r>
            <a:r>
              <a:rPr kumimoji="0" lang="pt-PT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Eurogrupo</a:t>
            </a: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é um órgão informal em que os ministros dos Estados-Membros pertencentes à área do euro debatem assuntos relacionados com as responsabilidades que partilham no que diz respeito ao euro.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Países que usam o Euro – Áustria, Bélgica, Chipre, Estónia, Finlândia, França, Alemanha, Grécia, Irlanda, Itália, Letónia, Lituânia, Luxemburgo, Malta, Países Baixos, Portugal, Eslováquia, Eslovénia, Espanha, Croácia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ECOFIN - O Conselho (Assuntos Económicos e Financeiros – ECOFIN) é responsável pela política da UE em três domínios principais: política económica, fiscalidade e regulamentação dos serviços financeiros. </a:t>
            </a:r>
            <a:r>
              <a:rPr kumimoji="0" lang="pt-PT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é constituído pelos ministros da Economia e das Finanças de todos os Estados-Membros. Participam também nas reuniões os comissários europeus competentes.</a:t>
            </a:r>
            <a:endParaRPr kumimoji="0" lang="pt-P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Troika - Comissão Europeia; BCE; FMI. </a:t>
            </a:r>
          </a:p>
        </p:txBody>
      </p:sp>
    </p:spTree>
    <p:extLst>
      <p:ext uri="{BB962C8B-B14F-4D97-AF65-F5344CB8AC3E}">
        <p14:creationId xmlns:p14="http://schemas.microsoft.com/office/powerpoint/2010/main" val="399278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FBFDEFC2-A1C0-5997-DB54-41C3BFF87215}"/>
              </a:ext>
            </a:extLst>
          </p:cNvPr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ctângulo 2">
            <a:extLst>
              <a:ext uri="{FF2B5EF4-FFF2-40B4-BE49-F238E27FC236}">
                <a16:creationId xmlns:a16="http://schemas.microsoft.com/office/drawing/2014/main" id="{582104CA-CD3D-09EC-A743-4E47D1AEDCC0}"/>
              </a:ext>
            </a:extLst>
          </p:cNvPr>
          <p:cNvSpPr/>
          <p:nvPr/>
        </p:nvSpPr>
        <p:spPr>
          <a:xfrm>
            <a:off x="370280" y="1340768"/>
            <a:ext cx="85942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Memorando de Entendimento sobre as Condicionalidades de Política Económica – maio de 2011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Referencias a entidades reguladoras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Liberalização dos mercados de </a:t>
            </a:r>
            <a:r>
              <a:rPr kumimoji="0" lang="pt-PT" sz="12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electricidade</a:t>
            </a:r>
            <a:r>
              <a:rPr kumimoji="0" lang="pt-PT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e gás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5.2. Transpor o Terceiro Pacote de Energia da União Europeia até </a:t>
            </a:r>
            <a:r>
              <a:rPr kumimoji="0" lang="pt-PT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ao final de Junho de 2011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o que garantirá a independência da autoridade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reguladora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nacional e todos os poderes previstos no pacote.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Telecomunicações e Serviços Postais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Objectivos</a:t>
            </a:r>
            <a:endParaRPr kumimoji="0" lang="pt-PT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Aumentar a concorrência no mercado, através da redução de barreiras à entrada; garantir o acesso à rede/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infra‐estrutura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; reforçar os poderes da Autoridade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Reguladora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Nacional.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Telecomunicações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 Governo irá: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5.16. Assegurar uma concorrência mais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efectiva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no sector, transpondo a nova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directiva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relativa ao enquadramento regulamentar das comunicações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electrónicas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 UE (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Directiva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de Melhor Regulação), que aumentará (entre outros) a independência da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Autoridade Reguladora Nacional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[T2‐ 2011]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Serviços Postais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 Governo irá: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5.20. Continuar a liberalização do sector postal com a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trnsposição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da Terceira </a:t>
            </a:r>
            <a:r>
              <a:rPr kumimoji="0" lang="pt-PT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Directiva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Postal, assegurando assim que os poderes e a independência da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Autoridade Reguladora Nacional </a:t>
            </a: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são apropriados, tendo em conta o aumento das suas funções de controlo de preços e custos. [T3‐2011]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160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>
            <a:extLst>
              <a:ext uri="{FF2B5EF4-FFF2-40B4-BE49-F238E27FC236}">
                <a16:creationId xmlns:a16="http://schemas.microsoft.com/office/drawing/2014/main" id="{97F86043-227F-DDD8-F370-160D3F56F704}"/>
              </a:ext>
            </a:extLst>
          </p:cNvPr>
          <p:cNvSpPr/>
          <p:nvPr/>
        </p:nvSpPr>
        <p:spPr>
          <a:xfrm>
            <a:off x="827947" y="644569"/>
            <a:ext cx="18937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5" name="Rectângulo 2">
            <a:extLst>
              <a:ext uri="{FF2B5EF4-FFF2-40B4-BE49-F238E27FC236}">
                <a16:creationId xmlns:a16="http://schemas.microsoft.com/office/drawing/2014/main" id="{50C4D59B-8862-8E27-E3D0-D18BC471CCCD}"/>
              </a:ext>
            </a:extLst>
          </p:cNvPr>
          <p:cNvSpPr/>
          <p:nvPr/>
        </p:nvSpPr>
        <p:spPr>
          <a:xfrm>
            <a:off x="514659" y="1292641"/>
            <a:ext cx="83245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Memorando de Entendimento sobre as Condicionalidades de Política Económica – maio de 2011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Referencias a entidades reguladoras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Sector ferroviário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5.23. Transpor os Pacotes da UE para o sector ferroviário e em particular: [T3‐2011] </a:t>
            </a:r>
          </a:p>
          <a:p>
            <a:pPr marL="400050" marR="0" lvl="0" indent="-4000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Reforçar a independência da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entidade reguladora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dos caminhos‐de‐ferro, incluindo o reforço da sua capacidade administrativa em termos de decisão, de poderes de execução e de recursos humanos;</a:t>
            </a:r>
          </a:p>
          <a:p>
            <a:pPr marL="400050" marR="0" lvl="0" indent="-4000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eriod"/>
              <a:tabLst/>
              <a:defRPr/>
            </a:pP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iv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Realizar uma racionalização da rede e criar incentivos 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efectivos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no sentido de o gestor da 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infra‐estrutura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reduzir os seus custos, sendo atribuída à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entidade reguladora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uma função de controlo;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Concorrência, contratos públicos e ambiente empresarial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Objectivos</a:t>
            </a: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Assegurar condições concorrenciais equitativas e minimizar comportamentos abusivos de procura de rendimentos (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rent‐seeking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behaviours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), reforçando a concorrência e os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reguladores sectoriais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; eliminar os direitos especiais do Estado em empresas privadas (golden shares); reduzir a carga administrativa das empresas; garantir processos de contratação pública justos; melhorar a eficácia dos instrumentos existentes relativos à promoção das exportações e ao acesso a financiamento e apoiar a reafectação de recursos face ao sector 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transaccionável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6562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51F0AE09-767A-F59A-1AB4-A374C41FB305}"/>
              </a:ext>
            </a:extLst>
          </p:cNvPr>
          <p:cNvSpPr/>
          <p:nvPr/>
        </p:nvSpPr>
        <p:spPr>
          <a:xfrm>
            <a:off x="635441" y="877180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ctângulo 2">
            <a:extLst>
              <a:ext uri="{FF2B5EF4-FFF2-40B4-BE49-F238E27FC236}">
                <a16:creationId xmlns:a16="http://schemas.microsoft.com/office/drawing/2014/main" id="{A5510D8C-F7D9-9206-9644-1E6A94FB3FFE}"/>
              </a:ext>
            </a:extLst>
          </p:cNvPr>
          <p:cNvSpPr/>
          <p:nvPr/>
        </p:nvSpPr>
        <p:spPr>
          <a:xfrm>
            <a:off x="322153" y="1525252"/>
            <a:ext cx="85942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Memorando de Entendimento sobre as Condicionalidades de Política Económica – maio de 2011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Referencias a entidades reguladoras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7.21. Garantir que as Autoridades Reguladoras Nacionais (ARN) têm a independência e os recursos necessários para exercer as suas responsabilidades. [T1‐2012] Nesse sentido: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i. Elaborar um relatório independente (por especialistas reconhecidos internacionalmente) sobre as responsabilidades, recursos e características que determinam o nível de independência das principais ARN. O relatório indicará as práticas de nomeação, as responsabilidades, a independência e os recursos de cada ARN em relação à melhor prática internacional. Abrangerá igualmente o âmbito da </a:t>
            </a: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actividade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dos reguladores sectoriais, os seus poderes de intervenção, bem como os mecanismos de coordenação com a Autoridade da Concorrência; [T4‐2011]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ii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Com base no relatório, apresentar uma proposta para implementar as melhores práticas internacionais identificadas, a fim de reforçar a independência dos reguladores onde necessário e em plena observância da legislação comunitária. [T4‐2011]</a:t>
            </a:r>
          </a:p>
        </p:txBody>
      </p:sp>
    </p:spTree>
    <p:extLst>
      <p:ext uri="{BB962C8B-B14F-4D97-AF65-F5344CB8AC3E}">
        <p14:creationId xmlns:p14="http://schemas.microsoft.com/office/powerpoint/2010/main" val="52129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2E4DD333-397D-0F8D-AFCF-09BF65817D73}"/>
              </a:ext>
            </a:extLst>
          </p:cNvPr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ctângulo 2">
            <a:extLst>
              <a:ext uri="{FF2B5EF4-FFF2-40B4-BE49-F238E27FC236}">
                <a16:creationId xmlns:a16="http://schemas.microsoft.com/office/drawing/2014/main" id="{C8BF274F-5FBD-F98D-7DC1-FA9B7DD33DAD}"/>
              </a:ext>
            </a:extLst>
          </p:cNvPr>
          <p:cNvSpPr/>
          <p:nvPr/>
        </p:nvSpPr>
        <p:spPr>
          <a:xfrm>
            <a:off x="323528" y="1340768"/>
            <a:ext cx="85942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Lei n.º 67/2013, de 28 de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agosto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-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Lei-quadro das entidades administrativas independentes com funções de regulação da atividade económica dos setores privado, público e cooperativo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Alterações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- 4ª versão - a mais recente (Lei n.º 75-B/2020, de 31/12)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- 3ª versão (Lei n.º 71/2018, de 31/12)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- 2ª versão (Lei n.º 12/2017, de 02/05)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 presente lei-quadro estabelece os princípios e as normas por que se regem as entidades administrativas independentes com funções de regulação e de promoção e defesa da concorrência respeitantes às atividades económicas dos setores privado, público, cooperativo e social, doravante e para efeitos da presente lei-quadro designadas por entidades reguladoras.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9286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3">
            <a:extLst>
              <a:ext uri="{FF2B5EF4-FFF2-40B4-BE49-F238E27FC236}">
                <a16:creationId xmlns:a16="http://schemas.microsoft.com/office/drawing/2014/main" id="{8D94A730-BFC7-1E94-4492-4F0819F8A850}"/>
              </a:ext>
            </a:extLst>
          </p:cNvPr>
          <p:cNvSpPr/>
          <p:nvPr/>
        </p:nvSpPr>
        <p:spPr>
          <a:xfrm>
            <a:off x="683568" y="692696"/>
            <a:ext cx="1955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Enquadramento </a:t>
            </a:r>
          </a:p>
        </p:txBody>
      </p:sp>
      <p:sp>
        <p:nvSpPr>
          <p:cNvPr id="3" name="Rectângulo 2">
            <a:extLst>
              <a:ext uri="{FF2B5EF4-FFF2-40B4-BE49-F238E27FC236}">
                <a16:creationId xmlns:a16="http://schemas.microsoft.com/office/drawing/2014/main" id="{61341829-70F4-4D6E-0329-4296D3562D68}"/>
              </a:ext>
            </a:extLst>
          </p:cNvPr>
          <p:cNvSpPr/>
          <p:nvPr/>
        </p:nvSpPr>
        <p:spPr>
          <a:xfrm>
            <a:off x="370280" y="1340768"/>
            <a:ext cx="85942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Lei n.º 67/2013, de 28 de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agosto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- </a:t>
            </a: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Lei -quadro das entidades administrativas independentes com funções de regulação da atividade económica dos setores privado, público e cooperativo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Considera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como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entidades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reguladoras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já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existentes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" name="Rectângulo 7">
            <a:extLst>
              <a:ext uri="{FF2B5EF4-FFF2-40B4-BE49-F238E27FC236}">
                <a16:creationId xmlns:a16="http://schemas.microsoft.com/office/drawing/2014/main" id="{07C489D7-DBD1-8810-C49A-6B6504719C07}"/>
              </a:ext>
            </a:extLst>
          </p:cNvPr>
          <p:cNvSpPr/>
          <p:nvPr/>
        </p:nvSpPr>
        <p:spPr>
          <a:xfrm>
            <a:off x="454916" y="2725763"/>
            <a:ext cx="842493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Instituto de Seguros de Portugal </a:t>
            </a: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Autoridade de Supervisão de Seguros e Fundos de Pensões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Comissão do Mercado de Valores Mobiliários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Autoridade</a:t>
            </a: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da </a:t>
            </a: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Concorrência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Reguladora dos Serviços Energéticos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Autoridade Nacional de Comunicações (ICP — ANACOM) - </a:t>
            </a: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Autoridade</a:t>
            </a: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Nacional de </a:t>
            </a: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Comunicações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Autoridade</a:t>
            </a: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Nacional da </a:t>
            </a: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Aviação</a:t>
            </a: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Civil</a:t>
            </a:r>
            <a:endParaRPr kumimoji="0" lang="pt-PT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Instituto da Mobilidade e dos Transportes, I. P. (IMT, I. P.), nas suas atribuições em matéria de regulação,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 promoção e defesa da concorrência no âmbito dos transportes terrestres, fluviais e marítimos - </a:t>
            </a:r>
            <a:r>
              <a:rPr kumimoji="0" lang="en-GB" sz="1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Autoridade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da Mobilidade e dos Transportes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Reguladora dos Serviços de Águas e Resíduos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Entidade Reguladora da Saúde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41716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2131</Words>
  <Application>Microsoft Office PowerPoint</Application>
  <PresentationFormat>Apresentação no Ecrã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ISCSP - ULisboa</dc:creator>
  <cp:lastModifiedBy>Susana Soares Paulino</cp:lastModifiedBy>
  <cp:revision>28</cp:revision>
  <dcterms:created xsi:type="dcterms:W3CDTF">2023-01-18T11:25:04Z</dcterms:created>
  <dcterms:modified xsi:type="dcterms:W3CDTF">2024-04-13T06:57:05Z</dcterms:modified>
</cp:coreProperties>
</file>